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3" r:id="rId7"/>
    <p:sldId id="261" r:id="rId8"/>
    <p:sldId id="262" r:id="rId9"/>
    <p:sldId id="264" r:id="rId10"/>
    <p:sldId id="268" r:id="rId11"/>
    <p:sldId id="267" r:id="rId12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4BC1A63-398D-40FF-9E96-4FA55CA5914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9D736B-8AD1-4BDE-AECA-5113DD61299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E7B9DF-8BF5-458F-B290-5776A3A4CCFF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0C363A-A678-48D5-95D2-2766D9443AFE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186861-1BC8-44CA-BCD2-78CE47CC557B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B6CF4E-20E4-484B-B0A3-733B70D0550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516B39D-16D8-460B-ADB7-298CF007792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538CD3-B171-454C-BB4D-23CFC993807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8B5EFE9-0443-4812-8FB8-683C692B98C0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A7F150D-2B1E-4908-98AA-8FB5D0056B4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9334D83-6F5D-4D17-9FA9-C0ADD75D05A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D4FFA4-CE88-432A-8CAC-7E092A64E529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F37CAD8-00AA-43DB-AC19-244678D4B93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22CF41-2E54-412E-BAD3-E8F565BF631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5323494-55D1-4BF4-A6EF-60B786369934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24D366-1CEA-49FF-9AB0-1FA18D88AD6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3CE79B7-F3DF-40CD-A4CD-B6AE6D9E736B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4B1C3A-4487-46F5-A260-6BD7C9C5EDF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295A3A-6352-4242-A57A-B06EBDC6510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63ABAE-64B8-4AC9-8EEB-A004D076089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BE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6CC12B-36B1-47AD-A8A1-D3444F17EF9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3177567-EB47-408A-9EEE-F14CE2D8823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EC8E3B-F266-4001-898E-0E369743509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240659D-D4FA-4C04-9DE5-A0F18E8D6DA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F0F7"/>
            </a:gs>
            <a:gs pos="50000">
              <a:srgbClr val="C0F0F7"/>
            </a:gs>
            <a:gs pos="100000">
              <a:srgbClr val="C0F0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B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B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&lt;pied de page&gt;</a:t>
            </a:r>
            <a:endParaRPr lang="fr-BE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BE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226056A-8B1D-4BD5-9F2E-2D248D9D4423}" type="slidenum">
              <a:rPr lang="fr-B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‹N°›</a:t>
            </a:fld>
            <a:endParaRPr lang="fr-BE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BE" sz="1400" b="0" strike="noStrike" spc="-1">
                <a:latin typeface="Times New Roman"/>
              </a:defRPr>
            </a:lvl1pPr>
          </a:lstStyle>
          <a:p>
            <a:r>
              <a:rPr lang="fr-BE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F0F7"/>
            </a:gs>
            <a:gs pos="50000">
              <a:srgbClr val="C0F0F7"/>
            </a:gs>
            <a:gs pos="100000">
              <a:srgbClr val="C0F0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B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B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&lt;pied de page&gt;</a:t>
            </a:r>
            <a:endParaRPr lang="fr-BE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BE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20F6A62-4206-4D03-BD98-C4F90A6A5051}" type="slidenum">
              <a:rPr lang="fr-B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‹N°›</a:t>
            </a:fld>
            <a:endParaRPr lang="fr-BE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BE" sz="1400" b="0" strike="noStrike" spc="-1">
                <a:latin typeface="Times New Roman"/>
              </a:defRPr>
            </a:lvl1pPr>
          </a:lstStyle>
          <a:p>
            <a:r>
              <a:rPr lang="fr-BE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extrascool.b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xtrascool.be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11" descr="Une image contenant texte&#10;&#10;Description générée automatiquement"/>
          <p:cNvPicPr/>
          <p:nvPr/>
        </p:nvPicPr>
        <p:blipFill>
          <a:blip r:embed="rId2"/>
          <a:stretch/>
        </p:blipFill>
        <p:spPr>
          <a:xfrm>
            <a:off x="0" y="-14044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124" name="Image 7"/>
          <p:cNvPicPr/>
          <p:nvPr/>
        </p:nvPicPr>
        <p:blipFill>
          <a:blip r:embed="rId3"/>
          <a:stretch/>
        </p:blipFill>
        <p:spPr>
          <a:xfrm>
            <a:off x="0" y="4833000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126" name="Image 3"/>
          <p:cNvPicPr/>
          <p:nvPr/>
        </p:nvPicPr>
        <p:blipFill>
          <a:blip r:embed="rId4"/>
          <a:stretch/>
        </p:blipFill>
        <p:spPr>
          <a:xfrm>
            <a:off x="9864360" y="4155840"/>
            <a:ext cx="2133000" cy="2133000"/>
          </a:xfrm>
          <a:prstGeom prst="rect">
            <a:avLst/>
          </a:prstGeom>
          <a:ln w="0">
            <a:noFill/>
          </a:ln>
        </p:spPr>
      </p:pic>
      <p:sp>
        <p:nvSpPr>
          <p:cNvPr id="127" name="ZoneTexte 86"/>
          <p:cNvSpPr/>
          <p:nvPr/>
        </p:nvSpPr>
        <p:spPr>
          <a:xfrm>
            <a:off x="9360000" y="3897720"/>
            <a:ext cx="197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CE7BC83-BCCD-A6CA-A14F-43C262B6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568" y="3173508"/>
            <a:ext cx="10972440" cy="1144800"/>
          </a:xfrm>
        </p:spPr>
        <p:txBody>
          <a:bodyPr/>
          <a:lstStyle/>
          <a:p>
            <a:r>
              <a:rPr lang="fr-BE" sz="3200" dirty="0">
                <a:latin typeface="Aptos" panose="020B0004020202020204" pitchFamily="34" charset="0"/>
              </a:rPr>
              <a:t>Séance d’information 6 décembre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 rot="10800000">
            <a:off x="1775880" y="6638400"/>
            <a:ext cx="9686880" cy="45000"/>
          </a:xfrm>
          <a:prstGeom prst="rect">
            <a:avLst/>
          </a:prstGeom>
          <a:noFill/>
          <a:ln w="0">
            <a:noFill/>
          </a:ln>
        </p:spPr>
        <p:txBody>
          <a:bodyPr lIns="90000" tIns="22680" rIns="90000" bIns="22680" anchor="ctr">
            <a:normAutofit fontScale="90000"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4" name="Image 12" descr="Une image contenant texte&#10;&#10;Description générée automatiquement"/>
          <p:cNvPicPr/>
          <p:nvPr/>
        </p:nvPicPr>
        <p:blipFill>
          <a:blip r:embed="rId2"/>
          <a:stretch/>
        </p:blipFill>
        <p:spPr>
          <a:xfrm>
            <a:off x="0" y="3881520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195" name="Image 10" descr="Une image contenant texte&#10;&#10;Description générée automatiquement"/>
          <p:cNvPicPr/>
          <p:nvPr/>
        </p:nvPicPr>
        <p:blipFill>
          <a:blip r:embed="rId3"/>
          <a:stretch/>
        </p:blipFill>
        <p:spPr>
          <a:xfrm>
            <a:off x="0" y="587880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196" name="Image 8"/>
          <p:cNvPicPr/>
          <p:nvPr/>
        </p:nvPicPr>
        <p:blipFill>
          <a:blip r:embed="rId4"/>
          <a:stretch/>
        </p:blipFill>
        <p:spPr>
          <a:xfrm>
            <a:off x="24480" y="0"/>
            <a:ext cx="12191400" cy="290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38080" y="56628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Aux fondements de la Plateforme </a:t>
            </a:r>
            <a:br>
              <a:rPr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Valorisation de l’Accueil Extrascolaire</a:t>
            </a:r>
            <a:endParaRPr lang="fr-FR" sz="36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8080" y="2288880"/>
            <a:ext cx="10514880" cy="333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À l’initiative de Badje, de la FILE et de </a:t>
            </a:r>
            <a:r>
              <a:rPr lang="fr-BE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coordinateur.rice.s</a:t>
            </a:r>
            <a:r>
              <a:rPr lang="fr-BE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ATL (juillet 2020)</a:t>
            </a:r>
            <a:endParaRPr lang="fr-FR" sz="2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B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=&gt; la Plateforme est ouverte à tout nouveau membre qui partage notre charte fondatrice, n’hésitez pas à nous envoyer un email à </a:t>
            </a:r>
            <a:r>
              <a:rPr lang="fr-BE" sz="2400" b="0" u="sng" strike="noStrike" spc="-1" dirty="0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info@extrascool.be</a:t>
            </a:r>
            <a:r>
              <a:rPr lang="fr-BE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Image 3"/>
          <p:cNvPicPr/>
          <p:nvPr/>
        </p:nvPicPr>
        <p:blipFill>
          <a:blip r:embed="rId3"/>
          <a:stretch/>
        </p:blipFill>
        <p:spPr>
          <a:xfrm>
            <a:off x="10311840" y="-133920"/>
            <a:ext cx="1629360" cy="1629360"/>
          </a:xfrm>
          <a:prstGeom prst="rect">
            <a:avLst/>
          </a:prstGeom>
          <a:ln w="0">
            <a:noFill/>
          </a:ln>
        </p:spPr>
      </p:pic>
      <p:pic>
        <p:nvPicPr>
          <p:cNvPr id="132" name="Image 4"/>
          <p:cNvPicPr/>
          <p:nvPr/>
        </p:nvPicPr>
        <p:blipFill>
          <a:blip r:embed="rId4"/>
          <a:stretch/>
        </p:blipFill>
        <p:spPr>
          <a:xfrm>
            <a:off x="0" y="4833000"/>
            <a:ext cx="12191400" cy="304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77800" y="471600"/>
            <a:ext cx="10514880" cy="587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La structure de la Plateforme à l’heure actuelle </a:t>
            </a:r>
            <a:br>
              <a:rPr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(matrice des responsabilités)</a:t>
            </a:r>
            <a:endParaRPr lang="fr-FR" sz="36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ZoneTexte 12"/>
          <p:cNvSpPr/>
          <p:nvPr/>
        </p:nvSpPr>
        <p:spPr>
          <a:xfrm>
            <a:off x="4179240" y="2954880"/>
            <a:ext cx="362088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BE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Le groupe de pilotage (définit les actions et réfléchit les positionnements)</a:t>
            </a:r>
            <a:endParaRPr lang="fr-B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Badje, FILE, Unessa, FSMI, </a:t>
            </a:r>
            <a:r>
              <a:rPr lang="fr-BE" spc="-1" dirty="0" err="1">
                <a:solidFill>
                  <a:srgbClr val="000000"/>
                </a:solidFill>
                <a:latin typeface="Calibri"/>
                <a:ea typeface="DejaVu Sans"/>
              </a:rPr>
              <a:t>Soralia</a:t>
            </a: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Promemploi, IBEFE Hainaut sud, </a:t>
            </a:r>
            <a:r>
              <a:rPr lang="fr-BE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coordinateur.rice.s</a:t>
            </a: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ATL</a:t>
            </a:r>
            <a:endParaRPr lang="fr-BE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Ouvert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135" name="Ellipse 13"/>
          <p:cNvSpPr/>
          <p:nvPr/>
        </p:nvSpPr>
        <p:spPr>
          <a:xfrm>
            <a:off x="3771360" y="2576160"/>
            <a:ext cx="4127400" cy="25675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136" name="Ellipse 14"/>
          <p:cNvSpPr/>
          <p:nvPr/>
        </p:nvSpPr>
        <p:spPr>
          <a:xfrm>
            <a:off x="1841760" y="1487160"/>
            <a:ext cx="7959960" cy="51361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137" name="ZoneTexte 15"/>
          <p:cNvSpPr/>
          <p:nvPr/>
        </p:nvSpPr>
        <p:spPr>
          <a:xfrm>
            <a:off x="4571640" y="1603800"/>
            <a:ext cx="2880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Les membres adhérents à la Plateforme (participent, relaient, font écho)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138" name="ZoneTexte 17"/>
          <p:cNvSpPr/>
          <p:nvPr/>
        </p:nvSpPr>
        <p:spPr>
          <a:xfrm>
            <a:off x="2399760" y="3952800"/>
            <a:ext cx="1303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Ligue des familles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139" name="ZoneTexte 18"/>
          <p:cNvSpPr/>
          <p:nvPr/>
        </p:nvSpPr>
        <p:spPr>
          <a:xfrm>
            <a:off x="8323200" y="3807000"/>
            <a:ext cx="1303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FAPEO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140" name="ZoneTexte 19"/>
          <p:cNvSpPr/>
          <p:nvPr/>
        </p:nvSpPr>
        <p:spPr>
          <a:xfrm>
            <a:off x="8056440" y="4500000"/>
            <a:ext cx="1303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CEMEA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141" name="ZoneTexte 20"/>
          <p:cNvSpPr/>
          <p:nvPr/>
        </p:nvSpPr>
        <p:spPr>
          <a:xfrm>
            <a:off x="3267360" y="5144040"/>
            <a:ext cx="1303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 FFED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142" name="ZoneTexte 21"/>
          <p:cNvSpPr/>
          <p:nvPr/>
        </p:nvSpPr>
        <p:spPr>
          <a:xfrm>
            <a:off x="7893000" y="2437200"/>
            <a:ext cx="1303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syndicats privés et publics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143" name="ZoneTexte 22"/>
          <p:cNvSpPr/>
          <p:nvPr/>
        </p:nvSpPr>
        <p:spPr>
          <a:xfrm>
            <a:off x="2695680" y="2714400"/>
            <a:ext cx="13035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CODEF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144" name="ZoneTexte 23"/>
          <p:cNvSpPr/>
          <p:nvPr/>
        </p:nvSpPr>
        <p:spPr>
          <a:xfrm>
            <a:off x="4571640" y="5143680"/>
            <a:ext cx="322848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 opérateurs tels que Latitude jeunes, CEMOME, Une école pour </a:t>
            </a:r>
            <a:r>
              <a:rPr lang="fr-BE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tous,Gération</a:t>
            </a: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future, </a:t>
            </a:r>
            <a:r>
              <a:rPr lang="fr-BE" sz="1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Pirouline</a:t>
            </a: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Pause Cartable, RCE, ISBW, Caravelles …</a:t>
            </a:r>
            <a:endParaRPr lang="fr-BE" sz="1800" b="0" strike="noStrike" spc="-1" dirty="0">
              <a:latin typeface="Arial"/>
            </a:endParaRPr>
          </a:p>
        </p:txBody>
      </p:sp>
      <p:pic>
        <p:nvPicPr>
          <p:cNvPr id="145" name="Image 16"/>
          <p:cNvPicPr/>
          <p:nvPr/>
        </p:nvPicPr>
        <p:blipFill>
          <a:blip r:embed="rId2"/>
          <a:stretch/>
        </p:blipFill>
        <p:spPr>
          <a:xfrm>
            <a:off x="10454400" y="5227920"/>
            <a:ext cx="1629360" cy="1629360"/>
          </a:xfrm>
          <a:prstGeom prst="rect">
            <a:avLst/>
          </a:prstGeom>
          <a:ln w="0">
            <a:noFill/>
          </a:ln>
        </p:spPr>
      </p:pic>
      <p:sp>
        <p:nvSpPr>
          <p:cNvPr id="146" name="ZoneTexte 1"/>
          <p:cNvSpPr/>
          <p:nvPr/>
        </p:nvSpPr>
        <p:spPr>
          <a:xfrm>
            <a:off x="7516440" y="5400000"/>
            <a:ext cx="1303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DGDE</a:t>
            </a:r>
            <a:endParaRPr lang="fr-BE" sz="1800" b="0" strike="noStrike" spc="-1">
              <a:latin typeface="Arial"/>
            </a:endParaRPr>
          </a:p>
        </p:txBody>
      </p:sp>
      <p:sp>
        <p:nvSpPr>
          <p:cNvPr id="147" name="ZoneTexte 4"/>
          <p:cNvSpPr/>
          <p:nvPr/>
        </p:nvSpPr>
        <p:spPr>
          <a:xfrm>
            <a:off x="2296440" y="3235320"/>
            <a:ext cx="1303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Des CATL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2" name="ZoneTexte 4">
            <a:extLst>
              <a:ext uri="{FF2B5EF4-FFF2-40B4-BE49-F238E27FC236}">
                <a16:creationId xmlns:a16="http://schemas.microsoft.com/office/drawing/2014/main" id="{446A999A-FC67-D775-E6F4-B05B3EC4FC7E}"/>
              </a:ext>
            </a:extLst>
          </p:cNvPr>
          <p:cNvSpPr/>
          <p:nvPr/>
        </p:nvSpPr>
        <p:spPr>
          <a:xfrm>
            <a:off x="7170625" y="2087942"/>
            <a:ext cx="13035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pc="-1" dirty="0">
                <a:solidFill>
                  <a:srgbClr val="000000"/>
                </a:solidFill>
                <a:latin typeface="Calibri"/>
              </a:rPr>
              <a:t>Vie féminine</a:t>
            </a:r>
            <a:endParaRPr lang="fr-BE" sz="1800" b="0" strike="noStrike" spc="-1" dirty="0">
              <a:latin typeface="Arial"/>
            </a:endParaRP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B4562454-C0C0-9E5E-45CF-4FE815488C92}"/>
              </a:ext>
            </a:extLst>
          </p:cNvPr>
          <p:cNvSpPr/>
          <p:nvPr/>
        </p:nvSpPr>
        <p:spPr>
          <a:xfrm>
            <a:off x="3328825" y="2199625"/>
            <a:ext cx="13035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BE" spc="-1" dirty="0" err="1">
                <a:solidFill>
                  <a:srgbClr val="000000"/>
                </a:solidFill>
                <a:latin typeface="Calibri"/>
              </a:rPr>
              <a:t>Fraje</a:t>
            </a:r>
            <a:endParaRPr lang="fr-B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30"/>
          <p:cNvPicPr/>
          <p:nvPr/>
        </p:nvPicPr>
        <p:blipFill>
          <a:blip r:embed="rId2"/>
          <a:stretch/>
        </p:blipFill>
        <p:spPr>
          <a:xfrm>
            <a:off x="0" y="0"/>
            <a:ext cx="7106400" cy="1775880"/>
          </a:xfrm>
          <a:prstGeom prst="rect">
            <a:avLst/>
          </a:prstGeom>
          <a:ln w="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477880" y="595440"/>
            <a:ext cx="925740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fr-FR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La Plateforme porte une vision forte et ambitieuse pour l’Accueil Extrascolaire pour que celui-ci : </a:t>
            </a:r>
            <a:endParaRPr lang="fr-FR" sz="36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856440" y="1776600"/>
            <a:ext cx="10478160" cy="479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5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soit un droit effectif pour chaque enfant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soit considéré comme ce qu'il est, un lieu de vie éducatif de l’enfant, au même titre que l’école et la famille, favorisant son épanouissement et son bien-être, relevant de l’éducation non formelle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soit un moyen incontournable de lutte contre les inégalités vécues par les enfants et leur famille, contre l’exclusion sociale et la pauvreté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se pense, se prépare et évolue grâce à une formation initiale et continue exigeante et à la hauteur des qualités nécessaires pour encadrer les enfants au quotidien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reste accessible à tous les enfants et s’organise au niveau du secteur non-marchand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bénéficie d’une reconnaissance du monde politique et des autorités publiques à la hauteur des fonctions sociales, éducatives, économiques… qu’il remplit auprès des familles et des enfants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bénéficie de statuts et d’un cadre professionnel valorisant le métier des accueillant.e.s/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Quicksand"/>
                <a:ea typeface="DejaVu Sans"/>
              </a:rPr>
              <a:t>animateur.rice.s</a:t>
            </a: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 extrascolaires et contribuant ainsi à l'amélioration globale des droits des femmes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soit visible et pris en considération dans l’organisation sociale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1800" b="0" strike="noStrike" spc="-1" dirty="0">
                <a:solidFill>
                  <a:srgbClr val="000000"/>
                </a:solidFill>
                <a:latin typeface="Quicksand"/>
                <a:ea typeface="DejaVu Sans"/>
              </a:rPr>
              <a:t>puisse être refinancé massivement et structurellement par les autorités publiques </a:t>
            </a:r>
            <a:endParaRPr lang="fr-F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Image 6"/>
          <p:cNvPicPr/>
          <p:nvPr/>
        </p:nvPicPr>
        <p:blipFill>
          <a:blip r:embed="rId3"/>
          <a:stretch/>
        </p:blipFill>
        <p:spPr>
          <a:xfrm>
            <a:off x="10454400" y="5227920"/>
            <a:ext cx="1629360" cy="162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38080" y="41256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Action 24 janvier 2025 : Journée </a:t>
            </a:r>
            <a:r>
              <a:rPr lang="fr-BE" sz="3600" strike="noStrike" spc="-1" dirty="0" err="1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ExtrasCOOL</a:t>
            </a:r>
            <a:endParaRPr lang="fr-FR" sz="36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4" name="Image 3"/>
          <p:cNvPicPr/>
          <p:nvPr/>
        </p:nvPicPr>
        <p:blipFill>
          <a:blip r:embed="rId2"/>
          <a:stretch/>
        </p:blipFill>
        <p:spPr>
          <a:xfrm>
            <a:off x="10389960" y="0"/>
            <a:ext cx="1629360" cy="1629360"/>
          </a:xfrm>
          <a:prstGeom prst="rect">
            <a:avLst/>
          </a:prstGeom>
          <a:ln w="0">
            <a:noFill/>
          </a:ln>
        </p:spPr>
      </p:pic>
      <p:pic>
        <p:nvPicPr>
          <p:cNvPr id="165" name="Image 4"/>
          <p:cNvPicPr/>
          <p:nvPr/>
        </p:nvPicPr>
        <p:blipFill>
          <a:blip r:embed="rId3"/>
          <a:stretch/>
        </p:blipFill>
        <p:spPr>
          <a:xfrm>
            <a:off x="0" y="4787280"/>
            <a:ext cx="12191400" cy="30474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>
            <a:extLst>
              <a:ext uri="{FF2B5EF4-FFF2-40B4-BE49-F238E27FC236}">
                <a16:creationId xmlns:a16="http://schemas.microsoft.com/office/drawing/2014/main" id="{D682D7FF-1AF0-8AE6-D74E-2938E1D82E0C}"/>
              </a:ext>
            </a:extLst>
          </p:cNvPr>
          <p:cNvSpPr txBox="1">
            <a:spLocks/>
          </p:cNvSpPr>
          <p:nvPr/>
        </p:nvSpPr>
        <p:spPr>
          <a:xfrm>
            <a:off x="606960" y="1737360"/>
            <a:ext cx="7262155" cy="323908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dernières journées </a:t>
            </a:r>
            <a:r>
              <a:rPr lang="fr-FR" sz="72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ExtrasCOOL</a:t>
            </a: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laisse dans son sillon d’excellents retours !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endParaRPr lang="fr-FR" sz="7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badges, 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affiches, 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arbres à souhaits, 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dessins; 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libres d’or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postes Facebook, 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articles de presse, 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reportages télévisés,</a:t>
            </a:r>
          </a:p>
          <a:p>
            <a:pPr>
              <a:spcBef>
                <a:spcPts val="1001"/>
              </a:spcBef>
              <a:buClr>
                <a:srgbClr val="000000"/>
              </a:buClr>
            </a:pPr>
            <a:r>
              <a:rPr lang="fr-FR" sz="7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Image 3" descr="Une image contenant texte, plancher, plusieurs&#10;&#10;Description générée automatiquement">
            <a:extLst>
              <a:ext uri="{FF2B5EF4-FFF2-40B4-BE49-F238E27FC236}">
                <a16:creationId xmlns:a16="http://schemas.microsoft.com/office/drawing/2014/main" id="{395A4350-0236-BA58-53F7-0E11179B0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48" y="2458475"/>
            <a:ext cx="1996624" cy="266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BF46257-D585-D867-8EDF-2B4E06F1DB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52"/>
          <a:stretch/>
        </p:blipFill>
        <p:spPr>
          <a:xfrm>
            <a:off x="6829361" y="2465979"/>
            <a:ext cx="2450516" cy="265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Une image contenant intérieur, plancher, pièce, plafond&#10;&#10;Description générée automatiquement">
            <a:extLst>
              <a:ext uri="{FF2B5EF4-FFF2-40B4-BE49-F238E27FC236}">
                <a16:creationId xmlns:a16="http://schemas.microsoft.com/office/drawing/2014/main" id="{56BB76D8-D08C-5D8E-AFB8-AC275D05FE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" b="7348"/>
          <a:stretch/>
        </p:blipFill>
        <p:spPr>
          <a:xfrm>
            <a:off x="5295461" y="2465708"/>
            <a:ext cx="1430782" cy="265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41256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Action Capsules vidéo « Vis ma vie d’animateur.rice/d’accueillant.e extrascolaire »</a:t>
            </a:r>
            <a:endParaRPr lang="fr-FR" sz="36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6" name="Image 3"/>
          <p:cNvPicPr/>
          <p:nvPr/>
        </p:nvPicPr>
        <p:blipFill>
          <a:blip r:embed="rId2"/>
          <a:stretch/>
        </p:blipFill>
        <p:spPr>
          <a:xfrm>
            <a:off x="10389960" y="0"/>
            <a:ext cx="1629360" cy="1629360"/>
          </a:xfrm>
          <a:prstGeom prst="rect">
            <a:avLst/>
          </a:prstGeom>
          <a:ln w="0">
            <a:noFill/>
          </a:ln>
        </p:spPr>
      </p:pic>
      <p:pic>
        <p:nvPicPr>
          <p:cNvPr id="157" name="Image 4"/>
          <p:cNvPicPr/>
          <p:nvPr/>
        </p:nvPicPr>
        <p:blipFill>
          <a:blip r:embed="rId3"/>
          <a:stretch/>
        </p:blipFill>
        <p:spPr>
          <a:xfrm>
            <a:off x="0" y="4787280"/>
            <a:ext cx="12191400" cy="3047400"/>
          </a:xfrm>
          <a:prstGeom prst="rect">
            <a:avLst/>
          </a:prstGeom>
          <a:ln w="0">
            <a:noFill/>
          </a:ln>
        </p:spPr>
      </p:pic>
      <p:sp>
        <p:nvSpPr>
          <p:cNvPr id="158" name="ZoneTexte 3"/>
          <p:cNvSpPr/>
          <p:nvPr/>
        </p:nvSpPr>
        <p:spPr>
          <a:xfrm>
            <a:off x="838080" y="1834560"/>
            <a:ext cx="10514880" cy="23376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BE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Réalisation de quatre capsules vidéos (2 minutes) à destination des réseaux sociaux dressant le portrait de quatre animateur.rice.s extrascolaires mis en lumière : disponible sur le site de la Plateforme et la page </a:t>
            </a:r>
            <a:r>
              <a:rPr lang="fr-BE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Youtube</a:t>
            </a:r>
            <a:r>
              <a:rPr lang="fr-BE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de la FILE. </a:t>
            </a: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BE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BE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Chaque vidéo reflète un pan de ce métier à travers une journée du quotidien de ce/cette </a:t>
            </a:r>
            <a:r>
              <a:rPr lang="fr-BE" sz="18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professionnel.le</a:t>
            </a:r>
            <a:r>
              <a:rPr lang="fr-BE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: </a:t>
            </a:r>
            <a:endParaRPr lang="fr-BE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◦"/>
              <a:tabLst>
                <a:tab pos="68580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Relation avec les parents (gestion des transitions)</a:t>
            </a:r>
            <a:endParaRPr lang="fr-BE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◦"/>
              <a:tabLst>
                <a:tab pos="68580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Relations avec les enfants (gestion des émotions, des conflits, interviews d’enfants)</a:t>
            </a:r>
            <a:endParaRPr lang="fr-BE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◦"/>
              <a:tabLst>
                <a:tab pos="68580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Relations professionnelles</a:t>
            </a:r>
            <a:endParaRPr lang="fr-BE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OpenSymbol"/>
              <a:buChar char="◦"/>
              <a:tabLst>
                <a:tab pos="685800" algn="l"/>
              </a:tabLst>
            </a:pPr>
            <a:r>
              <a:rPr lang="fr-FR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Temps de midi</a:t>
            </a:r>
            <a:endParaRPr lang="fr-BE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 descr="Une image contenant extérieur, personne&#10;&#10;Description générée automatiquement">
            <a:extLst>
              <a:ext uri="{FF2B5EF4-FFF2-40B4-BE49-F238E27FC236}">
                <a16:creationId xmlns:a16="http://schemas.microsoft.com/office/drawing/2014/main" id="{0D291D3A-0479-EC24-5256-7C6415630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35" y="5285115"/>
            <a:ext cx="3410540" cy="85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 descr="Une image contenant personne, extérieur, arbre, foule&#10;&#10;Description générée automatiquement">
            <a:extLst>
              <a:ext uri="{FF2B5EF4-FFF2-40B4-BE49-F238E27FC236}">
                <a16:creationId xmlns:a16="http://schemas.microsoft.com/office/drawing/2014/main" id="{3B64F438-D079-66D9-3B0D-7EFDBC2AD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80" y="4383224"/>
            <a:ext cx="3410540" cy="85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226CEB77-1D07-45FB-4334-360AE9AB1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80" y="5285115"/>
            <a:ext cx="3410540" cy="85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7211B6F3-4AE2-6A05-C026-200D8BADB0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24640" y="4383224"/>
            <a:ext cx="3410535" cy="85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838080" y="41256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BE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Action Etudes: documenter les conditions de travail </a:t>
            </a:r>
            <a:endParaRPr lang="fr-FR" sz="360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Image 3"/>
          <p:cNvPicPr/>
          <p:nvPr/>
        </p:nvPicPr>
        <p:blipFill>
          <a:blip r:embed="rId2"/>
          <a:stretch/>
        </p:blipFill>
        <p:spPr>
          <a:xfrm>
            <a:off x="10389960" y="0"/>
            <a:ext cx="1629360" cy="1629360"/>
          </a:xfrm>
          <a:prstGeom prst="rect">
            <a:avLst/>
          </a:prstGeom>
          <a:ln w="0">
            <a:noFill/>
          </a:ln>
        </p:spPr>
      </p:pic>
      <p:pic>
        <p:nvPicPr>
          <p:cNvPr id="161" name="Image 4"/>
          <p:cNvPicPr/>
          <p:nvPr/>
        </p:nvPicPr>
        <p:blipFill>
          <a:blip r:embed="rId3"/>
          <a:stretch/>
        </p:blipFill>
        <p:spPr>
          <a:xfrm>
            <a:off x="0" y="4787280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1D250F1-173F-B5CD-BB1B-4630A3E66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55" y="1737360"/>
            <a:ext cx="5125165" cy="36295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ADF153-E57A-766B-47CE-486E6A629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708" y="1737360"/>
            <a:ext cx="2968252" cy="40197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5"/>
          <p:cNvPicPr/>
          <p:nvPr/>
        </p:nvPicPr>
        <p:blipFill>
          <a:blip r:embed="rId2"/>
          <a:stretch/>
        </p:blipFill>
        <p:spPr>
          <a:xfrm>
            <a:off x="0" y="4787280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170" name="Image 6"/>
          <p:cNvPicPr/>
          <p:nvPr/>
        </p:nvPicPr>
        <p:blipFill>
          <a:blip r:embed="rId3"/>
          <a:stretch/>
        </p:blipFill>
        <p:spPr>
          <a:xfrm>
            <a:off x="10389960" y="0"/>
            <a:ext cx="1629360" cy="1629360"/>
          </a:xfrm>
          <a:prstGeom prst="rect">
            <a:avLst/>
          </a:prstGeom>
          <a:ln w="0">
            <a:noFill/>
          </a:ln>
        </p:spPr>
      </p:pic>
      <p:sp>
        <p:nvSpPr>
          <p:cNvPr id="171" name="ZoneTexte 2"/>
          <p:cNvSpPr/>
          <p:nvPr/>
        </p:nvSpPr>
        <p:spPr>
          <a:xfrm>
            <a:off x="981720" y="1849320"/>
            <a:ext cx="197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73B5276-B58C-AA70-DA99-4FC6785539DF}"/>
              </a:ext>
            </a:extLst>
          </p:cNvPr>
          <p:cNvSpPr txBox="1"/>
          <p:nvPr/>
        </p:nvSpPr>
        <p:spPr>
          <a:xfrm>
            <a:off x="789109" y="760255"/>
            <a:ext cx="9893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</a:t>
            </a:r>
            <a:r>
              <a:rPr lang="fr-FR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erspectives pour </a:t>
            </a:r>
            <a:r>
              <a:rPr lang="fr-FR" sz="3600" strike="noStrike" spc="-1" dirty="0" err="1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extrasCOOL</a:t>
            </a:r>
            <a:r>
              <a:rPr lang="fr-FR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2025 </a:t>
            </a:r>
            <a:endParaRPr lang="fr-BE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15A49-BBED-341D-42E6-D8DAEBB73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48" y="1518228"/>
            <a:ext cx="6230219" cy="44487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F062E6-C2A1-F13C-E4E2-4306750DC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835" y="2119389"/>
            <a:ext cx="5287113" cy="2400635"/>
          </a:xfrm>
          <a:prstGeom prst="rect">
            <a:avLst/>
          </a:prstGeom>
        </p:spPr>
      </p:pic>
      <p:sp>
        <p:nvSpPr>
          <p:cNvPr id="11" name="PlaceHolder 1">
            <a:extLst>
              <a:ext uri="{FF2B5EF4-FFF2-40B4-BE49-F238E27FC236}">
                <a16:creationId xmlns:a16="http://schemas.microsoft.com/office/drawing/2014/main" id="{D9A595AA-A2ED-2967-EC03-B84A3CF1BF87}"/>
              </a:ext>
            </a:extLst>
          </p:cNvPr>
          <p:cNvSpPr txBox="1">
            <a:spLocks/>
          </p:cNvSpPr>
          <p:nvPr/>
        </p:nvSpPr>
        <p:spPr>
          <a:xfrm>
            <a:off x="7051576" y="4595594"/>
            <a:ext cx="7262155" cy="323908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fr-FR" sz="1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www.extrascool.be</a:t>
            </a:r>
            <a:endParaRPr lang="fr-FR" sz="18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fr-FR" sz="1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Badges à la FILE (Louvain la Neuve)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fr-FR" sz="1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Affiches à imprimer et Badges à imprimer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fr-FR" sz="18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Modèles de lettres aux parents, aux PO</a:t>
            </a:r>
          </a:p>
          <a:p>
            <a:pPr marL="0" indent="0">
              <a:spcBef>
                <a:spcPts val="1001"/>
              </a:spcBef>
              <a:buClr>
                <a:srgbClr val="000000"/>
              </a:buClr>
              <a:buNone/>
            </a:pPr>
            <a:endParaRPr lang="fr-FR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69B3-5CCD-AE48-6115-B9BEF469D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5">
            <a:extLst>
              <a:ext uri="{FF2B5EF4-FFF2-40B4-BE49-F238E27FC236}">
                <a16:creationId xmlns:a16="http://schemas.microsoft.com/office/drawing/2014/main" id="{5B1D7FE4-50B5-57EB-88BE-654F2D8EAA2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4787280"/>
            <a:ext cx="12191400" cy="3047400"/>
          </a:xfrm>
          <a:prstGeom prst="rect">
            <a:avLst/>
          </a:prstGeom>
          <a:ln w="0">
            <a:noFill/>
          </a:ln>
        </p:spPr>
      </p:pic>
      <p:pic>
        <p:nvPicPr>
          <p:cNvPr id="170" name="Image 6">
            <a:extLst>
              <a:ext uri="{FF2B5EF4-FFF2-40B4-BE49-F238E27FC236}">
                <a16:creationId xmlns:a16="http://schemas.microsoft.com/office/drawing/2014/main" id="{D94AB63F-016B-9AF2-F50D-F1B886764A8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89960" y="0"/>
            <a:ext cx="1629360" cy="1629360"/>
          </a:xfrm>
          <a:prstGeom prst="rect">
            <a:avLst/>
          </a:prstGeom>
          <a:ln w="0">
            <a:noFill/>
          </a:ln>
        </p:spPr>
      </p:pic>
      <p:sp>
        <p:nvSpPr>
          <p:cNvPr id="171" name="ZoneTexte 2">
            <a:extLst>
              <a:ext uri="{FF2B5EF4-FFF2-40B4-BE49-F238E27FC236}">
                <a16:creationId xmlns:a16="http://schemas.microsoft.com/office/drawing/2014/main" id="{5ED146BF-51FC-2D5B-D950-0C79DA72F3DA}"/>
              </a:ext>
            </a:extLst>
          </p:cNvPr>
          <p:cNvSpPr/>
          <p:nvPr/>
        </p:nvSpPr>
        <p:spPr>
          <a:xfrm>
            <a:off x="981720" y="1849320"/>
            <a:ext cx="197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45B0D5-1693-BB92-2671-286BB749352D}"/>
              </a:ext>
            </a:extLst>
          </p:cNvPr>
          <p:cNvSpPr txBox="1"/>
          <p:nvPr/>
        </p:nvSpPr>
        <p:spPr>
          <a:xfrm>
            <a:off x="789109" y="760255"/>
            <a:ext cx="98935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</a:t>
            </a:r>
            <a:r>
              <a:rPr lang="fr-FR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erspectives pour </a:t>
            </a:r>
            <a:r>
              <a:rPr lang="fr-FR" sz="3600" strike="noStrike" spc="-1" dirty="0" err="1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extrasCOOL</a:t>
            </a:r>
            <a:r>
              <a:rPr lang="fr-FR" sz="3600" strike="noStrike" spc="-1" dirty="0">
                <a:solidFill>
                  <a:srgbClr val="DF0F3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2025 </a:t>
            </a:r>
            <a:endParaRPr lang="fr-BE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69366C-69C6-AC0A-2E8C-4D4139AA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51" y="1395394"/>
            <a:ext cx="8792802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584</Words>
  <Application>Microsoft Office PowerPoint</Application>
  <PresentationFormat>Grand écran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OpenSymbol</vt:lpstr>
      <vt:lpstr>Quicksand</vt:lpstr>
      <vt:lpstr>Symbol</vt:lpstr>
      <vt:lpstr>Times New Roman</vt:lpstr>
      <vt:lpstr>Wingdings</vt:lpstr>
      <vt:lpstr>Office Theme</vt:lpstr>
      <vt:lpstr>Office Theme</vt:lpstr>
      <vt:lpstr>Séance d’information 6 décembre 2024</vt:lpstr>
      <vt:lpstr>Aux fondements de la Plateforme  Valorisation de l’Accueil Extrascolaire</vt:lpstr>
      <vt:lpstr>La structure de la Plateforme à l’heure actuelle  (matrice des responsabilités)</vt:lpstr>
      <vt:lpstr>La Plateforme porte une vision forte et ambitieuse pour l’Accueil Extrascolaire pour que celui-ci : </vt:lpstr>
      <vt:lpstr>Action 24 janvier 2025 : Journée ExtrasCOOL</vt:lpstr>
      <vt:lpstr>Action Capsules vidéo « Vis ma vie d’animateur.rice/d’accueillant.e extrascolaire »</vt:lpstr>
      <vt:lpstr>Action Etudes: documenter les conditions de travail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de Valorisation de l’Accueil Extrascolaire</dc:title>
  <dc:subject/>
  <dc:creator>Directrice File</dc:creator>
  <dc:description/>
  <cp:lastModifiedBy>Cécile Van Honsté</cp:lastModifiedBy>
  <cp:revision>43</cp:revision>
  <dcterms:created xsi:type="dcterms:W3CDTF">2021-12-03T12:16:58Z</dcterms:created>
  <dcterms:modified xsi:type="dcterms:W3CDTF">2024-12-04T10:37:22Z</dcterms:modified>
  <dc:language>fr-BE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12</vt:i4>
  </property>
</Properties>
</file>